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2"/>
  </p:notesMasterIdLst>
  <p:handoutMasterIdLst>
    <p:handoutMasterId r:id="rId23"/>
  </p:handoutMasterIdLst>
  <p:sldIdLst>
    <p:sldId id="266" r:id="rId2"/>
    <p:sldId id="321" r:id="rId3"/>
    <p:sldId id="293" r:id="rId4"/>
    <p:sldId id="334" r:id="rId5"/>
    <p:sldId id="265" r:id="rId6"/>
    <p:sldId id="313" r:id="rId7"/>
    <p:sldId id="300" r:id="rId8"/>
    <p:sldId id="301" r:id="rId9"/>
    <p:sldId id="327" r:id="rId10"/>
    <p:sldId id="309" r:id="rId11"/>
    <p:sldId id="303" r:id="rId12"/>
    <p:sldId id="281" r:id="rId13"/>
    <p:sldId id="315" r:id="rId14"/>
    <p:sldId id="331" r:id="rId15"/>
    <p:sldId id="335" r:id="rId16"/>
    <p:sldId id="329" r:id="rId17"/>
    <p:sldId id="311" r:id="rId18"/>
    <p:sldId id="317" r:id="rId19"/>
    <p:sldId id="308" r:id="rId20"/>
    <p:sldId id="269" r:id="rId21"/>
  </p:sldIdLst>
  <p:sldSz cx="9144000" cy="6858000" type="screen4x3"/>
  <p:notesSz cx="9926638" cy="6797675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5738" userDrawn="1">
          <p15:clr>
            <a:srgbClr val="A4A3A4"/>
          </p15:clr>
        </p15:guide>
        <p15:guide id="5" orient="horz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eam TIB" initials="ML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1222"/>
    <a:srgbClr val="EC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7" autoAdjust="0"/>
    <p:restoredTop sz="94757" autoAdjust="0"/>
  </p:normalViewPr>
  <p:slideViewPr>
    <p:cSldViewPr>
      <p:cViewPr>
        <p:scale>
          <a:sx n="95" d="100"/>
          <a:sy n="95" d="100"/>
        </p:scale>
        <p:origin x="-2352" y="-780"/>
      </p:cViewPr>
      <p:guideLst>
        <p:guide orient="horz" pos="2160"/>
        <p:guide orient="horz"/>
        <p:guide orient="horz" pos="4320"/>
        <p:guide pos="2880"/>
        <p:guide/>
        <p:guide pos="5738"/>
      </p:guideLst>
    </p:cSldViewPr>
  </p:slideViewPr>
  <p:outlineViewPr>
    <p:cViewPr>
      <p:scale>
        <a:sx n="33" d="100"/>
        <a:sy n="33" d="100"/>
      </p:scale>
      <p:origin x="8" y="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36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0-23T07:18:18.169" idx="2">
    <p:pos x="641" y="560"/>
    <p:text>Institute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D2516-D5FA-471E-B5D7-EEF175F24E97}" type="datetimeFigureOut">
              <a:rPr lang="de-DE" smtClean="0"/>
              <a:t>30.10.2018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696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7FFC6-FC93-4B9A-9D2A-CFD393A490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72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0DD38-4042-4601-9492-39508B2BF3DB}" type="datetimeFigureOut">
              <a:rPr lang="de-DE" smtClean="0"/>
              <a:t>30.10.2018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78374-63C8-4333-870E-BFDCB7CA30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3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78374-63C8-4333-870E-BFDCB7CA309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592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78374-63C8-4333-870E-BFDCB7CA309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2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78374-63C8-4333-870E-BFDCB7CA309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903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78374-63C8-4333-870E-BFDCB7CA309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95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78374-63C8-4333-870E-BFDCB7CA309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9232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78374-63C8-4333-870E-BFDCB7CA309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923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78374-63C8-4333-870E-BFDCB7CA309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923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Gruppieren 3"/>
          <p:cNvGrpSpPr/>
          <p:nvPr userDrawn="1"/>
        </p:nvGrpSpPr>
        <p:grpSpPr>
          <a:xfrm>
            <a:off x="683569" y="692702"/>
            <a:ext cx="5472000" cy="5442319"/>
            <a:chOff x="107504" y="433201"/>
            <a:chExt cx="6912768" cy="5986816"/>
          </a:xfrm>
        </p:grpSpPr>
        <p:sp>
          <p:nvSpPr>
            <p:cNvPr id="3" name="Rechteck 2"/>
            <p:cNvSpPr/>
            <p:nvPr userDrawn="1"/>
          </p:nvSpPr>
          <p:spPr>
            <a:xfrm>
              <a:off x="107504" y="515361"/>
              <a:ext cx="6912768" cy="590465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107504" y="433201"/>
              <a:ext cx="6912768" cy="11547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971601" y="5157192"/>
            <a:ext cx="4895938" cy="749052"/>
          </a:xfrm>
        </p:spPr>
        <p:txBody>
          <a:bodyPr anchor="t" anchorCtr="0"/>
          <a:lstStyle>
            <a:lvl1pPr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  <a:endParaRPr lang="de-DE" altLang="de-DE" noProof="0" dirty="0"/>
          </a:p>
        </p:txBody>
      </p:sp>
      <p:sp>
        <p:nvSpPr>
          <p:cNvPr id="3074" name="Rectangle 2"/>
          <p:cNvSpPr>
            <a:spLocks noGrp="1" noChangeArrowheads="1"/>
          </p:cNvSpPr>
          <p:nvPr userDrawn="1">
            <p:ph type="ctrTitle" hasCustomPrompt="1"/>
          </p:nvPr>
        </p:nvSpPr>
        <p:spPr bwMode="gray">
          <a:xfrm>
            <a:off x="971601" y="3356992"/>
            <a:ext cx="4895938" cy="1551580"/>
          </a:xfrm>
        </p:spPr>
        <p:txBody>
          <a:bodyPr anchor="b" anchorCtr="0"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altLang="de-DE" noProof="0" dirty="0"/>
              <a:t>Click </a:t>
            </a:r>
            <a:r>
              <a:rPr lang="de-DE" altLang="de-DE" noProof="0" dirty="0" err="1"/>
              <a:t>to</a:t>
            </a:r>
            <a:r>
              <a:rPr lang="de-DE" altLang="de-DE" noProof="0" dirty="0"/>
              <a:t> </a:t>
            </a:r>
            <a:r>
              <a:rPr lang="de-DE" altLang="de-DE" noProof="0" dirty="0" err="1"/>
              <a:t>edit</a:t>
            </a:r>
            <a:r>
              <a:rPr lang="de-DE" altLang="de-DE" noProof="0" dirty="0"/>
              <a:t> Master title </a:t>
            </a:r>
            <a:br>
              <a:rPr lang="de-DE" altLang="de-DE" noProof="0" dirty="0"/>
            </a:br>
            <a:r>
              <a:rPr lang="de-DE" altLang="de-DE" noProof="0" dirty="0"/>
              <a:t>style in zwei Zeilen</a:t>
            </a:r>
            <a:br>
              <a:rPr lang="de-DE" altLang="de-DE" noProof="0" dirty="0"/>
            </a:br>
            <a:r>
              <a:rPr lang="de-DE" altLang="de-DE" noProof="0" dirty="0"/>
              <a:t>oder in drei Zeilen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682" y="1108107"/>
            <a:ext cx="1799856" cy="1191600"/>
          </a:xfrm>
          <a:prstGeom prst="rect">
            <a:avLst/>
          </a:prstGeom>
        </p:spPr>
      </p:pic>
      <p:pic>
        <p:nvPicPr>
          <p:cNvPr id="12" name="Grafik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27" y="1520990"/>
            <a:ext cx="1734748" cy="482400"/>
          </a:xfrm>
          <a:prstGeom prst="rect">
            <a:avLst/>
          </a:prstGeom>
        </p:spPr>
      </p:pic>
      <p:pic>
        <p:nvPicPr>
          <p:cNvPr id="2050" name="Picture 2" descr="\\tib.tibub.de\DFS1\Bereiche\Marketing\_CI\03_Logos\andere interne Logos\Leibniz Gemeinschaft\NEU\Logo_EN\Web\PNG\Leibniz_Logo_EN_negative_250px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5733256"/>
            <a:ext cx="1175890" cy="97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0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genda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683569" y="767385"/>
            <a:ext cx="5472000" cy="53676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/>
          </a:p>
        </p:txBody>
      </p:sp>
      <p:sp>
        <p:nvSpPr>
          <p:cNvPr id="22" name="Rechteck 21"/>
          <p:cNvSpPr/>
          <p:nvPr/>
        </p:nvSpPr>
        <p:spPr>
          <a:xfrm>
            <a:off x="683569" y="692695"/>
            <a:ext cx="5472000" cy="1049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 bwMode="gray">
          <a:xfrm>
            <a:off x="971603" y="980734"/>
            <a:ext cx="4821203" cy="433387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971603" y="1700815"/>
            <a:ext cx="4812091" cy="41764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 marL="344479" indent="-342891">
              <a:buFont typeface="+mj-lt"/>
              <a:buAutoNum type="arabicPeriod"/>
              <a:defRPr b="1">
                <a:solidFill>
                  <a:schemeClr val="tx1"/>
                </a:solidFill>
              </a:defRPr>
            </a:lvl2pPr>
            <a:lvl3pPr>
              <a:defRPr b="1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1"/>
                </a:solidFill>
              </a:defRPr>
            </a:lvl4pPr>
            <a:lvl5pPr>
              <a:defRPr b="1">
                <a:solidFill>
                  <a:schemeClr val="tx1"/>
                </a:solidFill>
              </a:defRPr>
            </a:lvl5pPr>
          </a:lstStyle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  <p:pic>
        <p:nvPicPr>
          <p:cNvPr id="7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683569" y="767385"/>
            <a:ext cx="5472000" cy="53676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/>
          </a:p>
        </p:txBody>
      </p:sp>
      <p:sp>
        <p:nvSpPr>
          <p:cNvPr id="10" name="Rechteck 9"/>
          <p:cNvSpPr/>
          <p:nvPr userDrawn="1"/>
        </p:nvSpPr>
        <p:spPr>
          <a:xfrm>
            <a:off x="683569" y="692695"/>
            <a:ext cx="5472000" cy="1049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/>
          </a:p>
        </p:txBody>
      </p:sp>
      <p:pic>
        <p:nvPicPr>
          <p:cNvPr id="15" name="Picture 2" descr="\\tib.tibub.de\DFS1\Bereiche\Marketing\_CI\03_Logos\andere interne Logos\Leibniz Gemeinschaft\NEU\Logo_EN\Web\PNG\Leibniz_Logo_EN_negative_250p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5733256"/>
            <a:ext cx="1175890" cy="97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10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3568" y="620694"/>
            <a:ext cx="6048672" cy="433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DE" alt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83568" y="1484790"/>
            <a:ext cx="6048672" cy="41764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 marL="344479" indent="-342891">
              <a:buFont typeface="+mj-lt"/>
              <a:buAutoNum type="arabicPeriod"/>
              <a:defRPr b="1">
                <a:solidFill>
                  <a:schemeClr val="tx1"/>
                </a:solidFill>
              </a:defRPr>
            </a:lvl2pPr>
            <a:lvl3pPr>
              <a:defRPr b="1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1"/>
                </a:solidFill>
              </a:defRPr>
            </a:lvl4pPr>
            <a:lvl5pPr>
              <a:defRPr b="1">
                <a:solidFill>
                  <a:schemeClr val="tx1"/>
                </a:solidFill>
              </a:defRPr>
            </a:lvl5pPr>
          </a:lstStyle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880440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4"/>
          </p:nvPr>
        </p:nvSpPr>
        <p:spPr bwMode="gray">
          <a:xfrm>
            <a:off x="684215" y="1484784"/>
            <a:ext cx="7776219" cy="44651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3568" y="620694"/>
            <a:ext cx="6048672" cy="433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9957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4009" y="1484784"/>
            <a:ext cx="3816424" cy="446516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Bildplatzhalter 5"/>
          <p:cNvSpPr>
            <a:spLocks noGrp="1"/>
          </p:cNvSpPr>
          <p:nvPr>
            <p:ph type="pic" sz="quarter" idx="11"/>
          </p:nvPr>
        </p:nvSpPr>
        <p:spPr>
          <a:xfrm>
            <a:off x="683569" y="1484784"/>
            <a:ext cx="3744416" cy="216024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3568" y="620694"/>
            <a:ext cx="6048672" cy="433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DE" alt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83569" y="3789040"/>
            <a:ext cx="3744416" cy="216091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228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054" y="390125"/>
            <a:ext cx="1224000" cy="812443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3568" y="620694"/>
            <a:ext cx="6048672" cy="433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  <a:endParaRPr lang="de-DE" altLang="de-DE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5" y="1483544"/>
            <a:ext cx="7776219" cy="446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altLang="de-DE" dirty="0"/>
          </a:p>
          <a:p>
            <a:pPr lvl="0"/>
            <a:r>
              <a:rPr lang="de-DE" altLang="de-DE" dirty="0"/>
              <a:t>Click </a:t>
            </a:r>
            <a:r>
              <a:rPr lang="de-DE" altLang="de-DE" dirty="0" err="1"/>
              <a:t>to</a:t>
            </a:r>
            <a:r>
              <a:rPr lang="de-DE" altLang="de-DE" dirty="0"/>
              <a:t> </a:t>
            </a:r>
            <a:r>
              <a:rPr lang="de-DE" altLang="de-DE" dirty="0" err="1"/>
              <a:t>edit</a:t>
            </a:r>
            <a:r>
              <a:rPr lang="de-DE" altLang="de-DE" dirty="0"/>
              <a:t> Master </a:t>
            </a:r>
            <a:r>
              <a:rPr lang="de-DE" altLang="de-DE" dirty="0" err="1"/>
              <a:t>text</a:t>
            </a:r>
            <a:r>
              <a:rPr lang="de-DE" altLang="de-DE" dirty="0"/>
              <a:t> </a:t>
            </a:r>
            <a:r>
              <a:rPr lang="de-DE" altLang="de-DE" dirty="0" err="1"/>
              <a:t>styles</a:t>
            </a:r>
            <a:endParaRPr lang="de-DE" altLang="de-DE" dirty="0"/>
          </a:p>
          <a:p>
            <a:pPr lvl="1"/>
            <a:r>
              <a:rPr lang="de-DE" altLang="de-DE" dirty="0"/>
              <a:t>Second </a:t>
            </a:r>
            <a:r>
              <a:rPr lang="de-DE" altLang="de-DE" dirty="0" err="1"/>
              <a:t>level</a:t>
            </a:r>
            <a:endParaRPr lang="de-DE" altLang="de-DE" dirty="0"/>
          </a:p>
          <a:p>
            <a:pPr lvl="2"/>
            <a:r>
              <a:rPr lang="de-DE" altLang="de-DE" dirty="0"/>
              <a:t>Third </a:t>
            </a:r>
            <a:r>
              <a:rPr lang="de-DE" altLang="de-DE" dirty="0" err="1"/>
              <a:t>level</a:t>
            </a:r>
            <a:endParaRPr lang="de-DE" altLang="de-DE" dirty="0"/>
          </a:p>
          <a:p>
            <a:pPr lvl="3"/>
            <a:r>
              <a:rPr lang="de-DE" altLang="de-DE" dirty="0" err="1"/>
              <a:t>Fourth</a:t>
            </a:r>
            <a:r>
              <a:rPr lang="de-DE" altLang="de-DE" dirty="0"/>
              <a:t> </a:t>
            </a:r>
            <a:r>
              <a:rPr lang="de-DE" altLang="de-DE" dirty="0" err="1"/>
              <a:t>level</a:t>
            </a:r>
            <a:endParaRPr lang="de-DE" altLang="de-DE" dirty="0"/>
          </a:p>
          <a:p>
            <a:pPr lvl="4"/>
            <a:r>
              <a:rPr lang="de-DE" altLang="de-DE" dirty="0" err="1"/>
              <a:t>Fifth</a:t>
            </a:r>
            <a:r>
              <a:rPr lang="de-DE" altLang="de-DE" dirty="0"/>
              <a:t> </a:t>
            </a:r>
            <a:r>
              <a:rPr lang="de-DE" altLang="de-DE" dirty="0" err="1"/>
              <a:t>level</a:t>
            </a:r>
            <a:endParaRPr lang="de-DE" altLang="de-DE" dirty="0"/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7579078" y="6538919"/>
            <a:ext cx="118697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altLang="de-DE" sz="900" dirty="0"/>
              <a:t>Page </a:t>
            </a:r>
            <a:fld id="{C4818D02-A92A-48CC-BA3A-9797143E1A3F}" type="slidenum">
              <a:rPr lang="de-DE" altLang="de-DE" sz="900" smtClean="0"/>
              <a:pPr algn="r"/>
              <a:t>‹Nr.›</a:t>
            </a:fld>
            <a:endParaRPr lang="de-DE" altLang="de-DE" sz="900" dirty="0"/>
          </a:p>
        </p:txBody>
      </p:sp>
    </p:spTree>
    <p:extLst>
      <p:ext uri="{BB962C8B-B14F-4D97-AF65-F5344CB8AC3E}">
        <p14:creationId xmlns:p14="http://schemas.microsoft.com/office/powerpoint/2010/main" val="36474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2" r:id="rId2"/>
    <p:sldLayoutId id="2147483683" r:id="rId3"/>
    <p:sldLayoutId id="2147483684" r:id="rId4"/>
    <p:sldLayoutId id="2147483685" r:id="rId5"/>
  </p:sldLayoutIdLst>
  <p:hf sldNum="0" hdr="0" ftr="0" dt="0"/>
  <p:txStyles>
    <p:titleStyle>
      <a:lvl1pPr algn="l" rtl="0" eaLnBrk="1" fontAlgn="base" hangingPunct="1">
        <a:lnSpc>
          <a:spcPct val="113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5pPr>
      <a:lvl6pPr marL="457189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6pPr>
      <a:lvl7pPr marL="914377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7pPr>
      <a:lvl8pPr marL="1371566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8pPr>
      <a:lvl9pPr marL="1828754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ct val="0"/>
        </a:spcBef>
        <a:spcAft>
          <a:spcPts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79384" indent="-177796" algn="l" rtl="0" eaLnBrk="1" fontAlgn="base" hangingPunct="1">
        <a:lnSpc>
          <a:spcPct val="102000"/>
        </a:lnSpc>
        <a:spcBef>
          <a:spcPct val="0"/>
        </a:spcBef>
        <a:spcAft>
          <a:spcPts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2pPr>
      <a:lvl3pPr marL="361942" indent="-180970" algn="l" rtl="0" eaLnBrk="1" fontAlgn="base" hangingPunct="1">
        <a:lnSpc>
          <a:spcPct val="102000"/>
        </a:lnSpc>
        <a:spcBef>
          <a:spcPct val="0"/>
        </a:spcBef>
        <a:spcAft>
          <a:spcPts val="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+mn-cs"/>
        </a:defRPr>
      </a:lvl3pPr>
      <a:lvl4pPr marL="542912" indent="-180970" algn="l" rtl="0" eaLnBrk="1" fontAlgn="base" hangingPunct="1">
        <a:lnSpc>
          <a:spcPct val="102000"/>
        </a:lnSpc>
        <a:spcBef>
          <a:spcPct val="0"/>
        </a:spcBef>
        <a:spcAft>
          <a:spcPts val="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+mn-cs"/>
        </a:defRPr>
      </a:lvl4pPr>
      <a:lvl5pPr marL="714357" indent="-177796" algn="l" rtl="0" eaLnBrk="1" fontAlgn="base" hangingPunct="1">
        <a:lnSpc>
          <a:spcPct val="102000"/>
        </a:lnSpc>
        <a:spcBef>
          <a:spcPct val="0"/>
        </a:spcBef>
        <a:spcAft>
          <a:spcPts val="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+mn-cs"/>
        </a:defRPr>
      </a:lvl5pPr>
      <a:lvl6pPr marL="641335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cs typeface="+mn-cs"/>
        </a:defRPr>
      </a:lvl6pPr>
      <a:lvl7pPr marL="1098523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cs typeface="+mn-cs"/>
        </a:defRPr>
      </a:lvl7pPr>
      <a:lvl8pPr marL="1555712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cs typeface="+mn-cs"/>
        </a:defRPr>
      </a:lvl8pPr>
      <a:lvl9pPr marL="201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6" orient="horz" pos="2160" userDrawn="1">
          <p15:clr>
            <a:srgbClr val="F26B43"/>
          </p15:clr>
        </p15:guide>
        <p15:guide id="7" pos="2880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orient="horz" pos="3748" userDrawn="1">
          <p15:clr>
            <a:srgbClr val="F26B43"/>
          </p15:clr>
        </p15:guide>
        <p15:guide id="10" pos="53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tib.eu/delft/" TargetMode="External"/><Relationship Id="rId2" Type="http://schemas.openxmlformats.org/officeDocument/2006/relationships/hyperlink" Target="http://www.tib.eu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576" y="5561832"/>
            <a:ext cx="5184576" cy="288032"/>
          </a:xfrm>
        </p:spPr>
        <p:txBody>
          <a:bodyPr/>
          <a:lstStyle/>
          <a:p>
            <a:r>
              <a:rPr lang="de-DE" altLang="de-DE" sz="1800" dirty="0"/>
              <a:t>Miriam </a:t>
            </a:r>
            <a:r>
              <a:rPr lang="de-DE" altLang="de-DE" sz="1800" dirty="0" smtClean="0"/>
              <a:t>Reiche</a:t>
            </a:r>
          </a:p>
          <a:p>
            <a:r>
              <a:rPr lang="de-DE" altLang="de-DE" sz="1800" dirty="0" err="1" smtClean="0"/>
              <a:t>No</a:t>
            </a:r>
            <a:r>
              <a:rPr lang="de-DE" altLang="de-DE" sz="1800" dirty="0" smtClean="0"/>
              <a:t> </a:t>
            </a:r>
            <a:r>
              <a:rPr lang="de-DE" altLang="de-DE" sz="1800" dirty="0"/>
              <a:t>Time </a:t>
            </a:r>
            <a:r>
              <a:rPr lang="de-DE" altLang="de-DE" sz="1800" dirty="0" err="1"/>
              <a:t>to</a:t>
            </a:r>
            <a:r>
              <a:rPr lang="de-DE" altLang="de-DE" sz="1800" dirty="0"/>
              <a:t> </a:t>
            </a:r>
            <a:r>
              <a:rPr lang="de-DE" altLang="de-DE" sz="1800" dirty="0" err="1"/>
              <a:t>Wait</a:t>
            </a:r>
            <a:r>
              <a:rPr lang="de-DE" altLang="de-DE" sz="1800" dirty="0"/>
              <a:t> Conference, </a:t>
            </a:r>
            <a:r>
              <a:rPr lang="de-DE" altLang="de-DE" sz="1800" dirty="0" err="1"/>
              <a:t>October</a:t>
            </a:r>
            <a:r>
              <a:rPr lang="de-DE" altLang="de-DE" sz="1800" dirty="0"/>
              <a:t> 25-26, 2018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042" y="3356993"/>
            <a:ext cx="4812091" cy="1551580"/>
          </a:xfrm>
        </p:spPr>
        <p:txBody>
          <a:bodyPr/>
          <a:lstStyle/>
          <a:p>
            <a:r>
              <a:rPr lang="en-US" altLang="de-DE" dirty="0"/>
              <a:t>Project DELFT Digitizing Ethnological Films -  an Expedition from Analogue to Digital </a:t>
            </a:r>
            <a:endParaRPr lang="de-DE" altLang="de-DE" dirty="0"/>
          </a:p>
        </p:txBody>
      </p:sp>
      <p:pic>
        <p:nvPicPr>
          <p:cNvPr id="3" name="Picture 2" descr="Logo Sponsored by the BMB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933056"/>
            <a:ext cx="21050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08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4"/>
          </p:nvPr>
        </p:nvSpPr>
        <p:spPr>
          <a:xfrm>
            <a:off x="683568" y="1321866"/>
            <a:ext cx="5904656" cy="4123358"/>
          </a:xfrm>
        </p:spPr>
        <p:txBody>
          <a:bodyPr/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000"/>
              </a:spcAft>
            </a:pPr>
            <a:endParaRPr lang="de-DE" b="1" u="sng" dirty="0" smtClean="0"/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000"/>
              </a:spcAft>
            </a:pPr>
            <a:r>
              <a:rPr lang="de-DE" b="1" u="sng" dirty="0" smtClean="0"/>
              <a:t>Original </a:t>
            </a:r>
            <a:r>
              <a:rPr lang="de-DE" b="1" u="sng" dirty="0" err="1"/>
              <a:t>format</a:t>
            </a:r>
            <a:r>
              <a:rPr lang="de-DE" dirty="0"/>
              <a:t>: </a:t>
            </a:r>
            <a:r>
              <a:rPr lang="de-DE" dirty="0" smtClean="0"/>
              <a:t>Digital </a:t>
            </a:r>
            <a:r>
              <a:rPr lang="de-DE" dirty="0" err="1"/>
              <a:t>Betacam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/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color</a:t>
            </a:r>
            <a:endParaRPr lang="de-DE" dirty="0" smtClean="0"/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000"/>
              </a:spcAft>
            </a:pPr>
            <a:endParaRPr lang="de-DE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Resolution: 720 x 576 Pixel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Framerate comparable to the original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Quantization/Bit: 10 bit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Color Space: Y′CBCR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Subsampling: 4:2:2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Master Interlaced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Derivative Progressive</a:t>
            </a:r>
          </a:p>
          <a:p>
            <a:pPr lvl="0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620694"/>
            <a:ext cx="6048672" cy="360034"/>
          </a:xfrm>
        </p:spPr>
        <p:txBody>
          <a:bodyPr/>
          <a:lstStyle/>
          <a:p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smtClean="0"/>
              <a:t>2: </a:t>
            </a:r>
            <a:r>
              <a:rPr lang="de-DE" sz="2400" dirty="0"/>
              <a:t>Target Formats Digital </a:t>
            </a:r>
            <a:r>
              <a:rPr lang="de-DE" sz="2400" dirty="0" err="1"/>
              <a:t>Betacam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382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4"/>
          </p:nvPr>
        </p:nvSpPr>
        <p:spPr>
          <a:xfrm>
            <a:off x="467544" y="908720"/>
            <a:ext cx="6552728" cy="194421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Scanner: MWA Nova Spinner S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sprocketless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capstanless</a:t>
            </a:r>
            <a:r>
              <a:rPr lang="de-DE" sz="2000" dirty="0"/>
              <a:t> </a:t>
            </a:r>
            <a:r>
              <a:rPr lang="de-DE" sz="2000" dirty="0" err="1"/>
              <a:t>motion</a:t>
            </a:r>
            <a:r>
              <a:rPr lang="de-DE" sz="2000" dirty="0"/>
              <a:t> </a:t>
            </a:r>
            <a:r>
              <a:rPr lang="de-DE" sz="2000" dirty="0" err="1"/>
              <a:t>transport</a:t>
            </a:r>
            <a:r>
              <a:rPr lang="de-DE" sz="2000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unlimited</a:t>
            </a:r>
            <a:r>
              <a:rPr lang="de-DE" sz="2000" dirty="0"/>
              <a:t> </a:t>
            </a:r>
            <a:r>
              <a:rPr lang="de-DE" sz="2000" dirty="0" err="1"/>
              <a:t>shrinkage</a:t>
            </a:r>
            <a:r>
              <a:rPr lang="de-DE" sz="2000" dirty="0"/>
              <a:t>, </a:t>
            </a:r>
            <a:r>
              <a:rPr lang="de-DE" sz="2000" dirty="0" err="1"/>
              <a:t>warped</a:t>
            </a:r>
            <a:r>
              <a:rPr lang="de-DE" sz="2000" dirty="0"/>
              <a:t> film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000" dirty="0"/>
              <a:t>large </a:t>
            </a:r>
            <a:r>
              <a:rPr lang="de-DE" sz="2000" dirty="0" err="1"/>
              <a:t>rollers</a:t>
            </a:r>
            <a:r>
              <a:rPr lang="de-DE" sz="2000" dirty="0"/>
              <a:t> for </a:t>
            </a:r>
            <a:r>
              <a:rPr lang="de-DE" sz="2000" dirty="0" err="1"/>
              <a:t>reduced</a:t>
            </a:r>
            <a:r>
              <a:rPr lang="de-DE" sz="2000" dirty="0"/>
              <a:t> stress on </a:t>
            </a:r>
            <a:r>
              <a:rPr lang="de-DE" sz="2000" dirty="0" err="1"/>
              <a:t>splices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brittle</a:t>
            </a:r>
            <a:r>
              <a:rPr lang="de-DE" sz="2000" dirty="0"/>
              <a:t> film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stable</a:t>
            </a:r>
            <a:r>
              <a:rPr lang="de-DE" sz="2000" dirty="0"/>
              <a:t> </a:t>
            </a:r>
            <a:r>
              <a:rPr lang="de-DE" sz="2000" dirty="0" err="1"/>
              <a:t>filmtransport</a:t>
            </a:r>
            <a:r>
              <a:rPr lang="de-DE" sz="2000" dirty="0"/>
              <a:t> </a:t>
            </a:r>
          </a:p>
          <a:p>
            <a:pPr lvl="0"/>
            <a:endParaRPr lang="de-DE" sz="1200" dirty="0"/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000"/>
              </a:spcAft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2736304" cy="504050"/>
          </a:xfrm>
        </p:spPr>
        <p:txBody>
          <a:bodyPr/>
          <a:lstStyle/>
          <a:p>
            <a:r>
              <a:rPr lang="de-DE" sz="2400" dirty="0" err="1"/>
              <a:t>Step</a:t>
            </a:r>
            <a:r>
              <a:rPr lang="de-DE" sz="2400" dirty="0"/>
              <a:t> 3: </a:t>
            </a:r>
            <a:r>
              <a:rPr lang="de-DE" sz="2400" dirty="0" err="1"/>
              <a:t>Digitizing</a:t>
            </a:r>
            <a:r>
              <a:rPr lang="de-DE" sz="2400" dirty="0"/>
              <a:t> 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1026" name="Picture 2" descr="\\tib.tibub.de\DFS0\Home\reichem\Documents\Website Delft\Screenshots FilmDigital\schematische_darst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8" y="2961746"/>
            <a:ext cx="4597896" cy="360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1" y="2992941"/>
            <a:ext cx="3828609" cy="3240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916971" y="6309320"/>
            <a:ext cx="332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Warped film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scanner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55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2646" y="332656"/>
            <a:ext cx="3312368" cy="504050"/>
          </a:xfrm>
        </p:spPr>
        <p:txBody>
          <a:bodyPr/>
          <a:lstStyle/>
          <a:p>
            <a:r>
              <a:rPr lang="de-DE" sz="2400" dirty="0" err="1"/>
              <a:t>Step</a:t>
            </a:r>
            <a:r>
              <a:rPr lang="de-DE" sz="2400" dirty="0"/>
              <a:t> 3: </a:t>
            </a:r>
            <a:r>
              <a:rPr lang="de-DE" sz="2400" dirty="0" err="1"/>
              <a:t>Digitizing</a:t>
            </a:r>
            <a:r>
              <a:rPr lang="de-DE" sz="2400" dirty="0"/>
              <a:t>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61048"/>
            <a:ext cx="5076056" cy="285528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5076056" cy="285528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436096" y="5288689"/>
            <a:ext cx="363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scanner's diffuse light source reduces the effects of mechanical damage such as scratches etc.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83568" y="620694"/>
            <a:ext cx="6048672" cy="432042"/>
          </a:xfrm>
        </p:spPr>
        <p:txBody>
          <a:bodyPr/>
          <a:lstStyle/>
          <a:p>
            <a:r>
              <a:rPr lang="de-DE" sz="2400" dirty="0" err="1"/>
              <a:t>Step</a:t>
            </a:r>
            <a:r>
              <a:rPr lang="de-DE" sz="2400" dirty="0"/>
              <a:t> 4: Quality Control 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gray">
          <a:xfrm>
            <a:off x="899592" y="1257940"/>
            <a:ext cx="7056784" cy="479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2000"/>
              </a:lnSpc>
              <a:spcBef>
                <a:spcPct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4" indent="-177796" algn="l" rtl="0" eaLnBrk="1" fontAlgn="base" hangingPunct="1">
              <a:lnSpc>
                <a:spcPct val="102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361942" indent="-180970" algn="l" rtl="0" eaLnBrk="1" fontAlgn="base" hangingPunct="1">
              <a:lnSpc>
                <a:spcPct val="102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542912" indent="-180970" algn="l" rtl="0" eaLnBrk="1" fontAlgn="base" hangingPunct="1">
              <a:lnSpc>
                <a:spcPct val="102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714357" indent="-177796" algn="l" rtl="0" eaLnBrk="1" fontAlgn="base" hangingPunct="1">
              <a:lnSpc>
                <a:spcPct val="102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641335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1098523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1555712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2012900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400" kern="0" dirty="0">
                <a:latin typeface="Arial" pitchFamily="34" charset="0"/>
                <a:cs typeface="Arial" pitchFamily="34" charset="0"/>
              </a:rPr>
              <a:t>→ 7 hours Film per Week → 2TB SSD </a:t>
            </a:r>
            <a:r>
              <a:rPr lang="en-US" sz="2400" kern="0" dirty="0" err="1">
                <a:latin typeface="Arial" pitchFamily="34" charset="0"/>
                <a:cs typeface="Arial" pitchFamily="34" charset="0"/>
              </a:rPr>
              <a:t>Harddrive</a:t>
            </a:r>
            <a:r>
              <a:rPr lang="en-US" sz="2400" kern="0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kern="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kern="0" dirty="0">
                <a:latin typeface="Arial" pitchFamily="34" charset="0"/>
                <a:cs typeface="Arial" pitchFamily="34" charset="0"/>
              </a:rPr>
              <a:t>Archival master ffv1/</a:t>
            </a:r>
            <a:r>
              <a:rPr lang="en-US" sz="2400" kern="0" dirty="0" err="1">
                <a:latin typeface="Arial" pitchFamily="34" charset="0"/>
                <a:cs typeface="Arial" pitchFamily="34" charset="0"/>
              </a:rPr>
              <a:t>mkv</a:t>
            </a:r>
            <a:endParaRPr lang="en-US" sz="2400" kern="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kern="0" dirty="0">
                <a:latin typeface="Arial" pitchFamily="34" charset="0"/>
                <a:cs typeface="Arial" pitchFamily="34" charset="0"/>
              </a:rPr>
              <a:t>Derivative copy H.264/mp4 and H.265/mp4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kern="0" dirty="0">
                <a:latin typeface="Arial" pitchFamily="34" charset="0"/>
                <a:cs typeface="Arial" pitchFamily="34" charset="0"/>
              </a:rPr>
              <a:t>Checksums framemd5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kern="0" dirty="0">
                <a:latin typeface="Arial" pitchFamily="34" charset="0"/>
                <a:cs typeface="Arial" pitchFamily="34" charset="0"/>
              </a:rPr>
              <a:t>Technical metadata  </a:t>
            </a:r>
            <a:endParaRPr lang="en-US" sz="2400" kern="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kern="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kern="0" dirty="0" smtClean="0"/>
              <a:t>Correct </a:t>
            </a:r>
            <a:r>
              <a:rPr lang="en-US" sz="2400" kern="0" dirty="0"/>
              <a:t>name of the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kern="0" dirty="0"/>
              <a:t>Content completeness: film title, film duration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kern="0" dirty="0"/>
              <a:t>Image quality (artifacts etc.)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kern="0" dirty="0"/>
              <a:t>Playability of the master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kern="0" dirty="0"/>
              <a:t>File format validation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kern="0" dirty="0"/>
              <a:t>Policy </a:t>
            </a:r>
            <a:r>
              <a:rPr lang="en-US" sz="2400" kern="0" dirty="0" smtClean="0"/>
              <a:t>alignment </a:t>
            </a:r>
            <a:endParaRPr lang="en-US" sz="2400" kern="0" dirty="0"/>
          </a:p>
          <a:p>
            <a:pPr marL="342900" indent="-342900">
              <a:buFont typeface="+mj-lt"/>
              <a:buAutoNum type="arabicPeriod"/>
            </a:pPr>
            <a:r>
              <a:rPr lang="en-US" sz="2400" kern="0" dirty="0"/>
              <a:t>Checksum check</a:t>
            </a:r>
          </a:p>
        </p:txBody>
      </p:sp>
    </p:spTree>
    <p:extLst>
      <p:ext uri="{BB962C8B-B14F-4D97-AF65-F5344CB8AC3E}">
        <p14:creationId xmlns:p14="http://schemas.microsoft.com/office/powerpoint/2010/main" val="108501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056853"/>
              </p:ext>
            </p:extLst>
          </p:nvPr>
        </p:nvGraphicFramePr>
        <p:xfrm>
          <a:off x="4211960" y="1916832"/>
          <a:ext cx="3024336" cy="252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7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4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95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952">
                <a:tc rowSpan="2"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952">
                <a:tc v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952">
                <a:tc>
                  <a:txBody>
                    <a:bodyPr/>
                    <a:lstStyle/>
                    <a:p>
                      <a:r>
                        <a:rPr lang="en-GB" sz="1600" dirty="0"/>
                        <a:t>Metadata: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79160">
                <a:tc>
                  <a:txBody>
                    <a:bodyPr/>
                    <a:lstStyle/>
                    <a:p>
                      <a:r>
                        <a:rPr lang="en-GB" sz="1600" dirty="0"/>
                        <a:t>Derivative Copy: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44779"/>
              </p:ext>
            </p:extLst>
          </p:nvPr>
        </p:nvGraphicFramePr>
        <p:xfrm>
          <a:off x="4069424" y="2060848"/>
          <a:ext cx="2963891" cy="2592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40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9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95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951">
                <a:tc rowSpan="2">
                  <a:txBody>
                    <a:bodyPr/>
                    <a:lstStyle/>
                    <a:p>
                      <a:r>
                        <a:rPr lang="en-GB" sz="1600" dirty="0" smtClean="0"/>
                        <a:t>Preservation Master</a:t>
                      </a:r>
                      <a:r>
                        <a:rPr lang="en-GB" sz="1600" dirty="0"/>
                        <a:t>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951">
                <a:tc v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3462">
                <a:tc>
                  <a:txBody>
                    <a:bodyPr/>
                    <a:lstStyle/>
                    <a:p>
                      <a:r>
                        <a:rPr lang="en-GB" sz="1600" dirty="0"/>
                        <a:t>Metadata: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5972">
                <a:tc>
                  <a:txBody>
                    <a:bodyPr/>
                    <a:lstStyle/>
                    <a:p>
                      <a:r>
                        <a:rPr lang="en-GB" sz="1600" dirty="0"/>
                        <a:t>Derivative Copy: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61542"/>
              </p:ext>
            </p:extLst>
          </p:nvPr>
        </p:nvGraphicFramePr>
        <p:xfrm>
          <a:off x="611561" y="1819599"/>
          <a:ext cx="2952328" cy="2977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87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137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237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Preservation Master</a:t>
                      </a:r>
                      <a:r>
                        <a:rPr lang="en-GB" sz="16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dirty="0"/>
                        <a:t>ffv1/</a:t>
                      </a:r>
                      <a:r>
                        <a:rPr lang="en-GB" sz="1600" dirty="0" err="1"/>
                        <a:t>mkv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72">
                <a:tc rowSpan="3">
                  <a:txBody>
                    <a:bodyPr/>
                    <a:lstStyle/>
                    <a:p>
                      <a:r>
                        <a:rPr lang="en-GB" sz="1600" dirty="0"/>
                        <a:t>Metadata: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1372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3368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2370">
                <a:tc>
                  <a:txBody>
                    <a:bodyPr/>
                    <a:lstStyle/>
                    <a:p>
                      <a:r>
                        <a:rPr lang="en-GB" sz="1600" dirty="0"/>
                        <a:t>Derivative Copy: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H265/mp4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0" name="Tabel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976135"/>
              </p:ext>
            </p:extLst>
          </p:nvPr>
        </p:nvGraphicFramePr>
        <p:xfrm>
          <a:off x="467167" y="1947237"/>
          <a:ext cx="2952706" cy="2993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7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89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605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045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Preservation Master</a:t>
                      </a:r>
                      <a:r>
                        <a:rPr lang="en-GB" sz="16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dirty="0"/>
                        <a:t>ffv1/</a:t>
                      </a:r>
                      <a:r>
                        <a:rPr lang="en-GB" sz="1600" dirty="0" err="1"/>
                        <a:t>mkv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6053">
                <a:tc rowSpan="3">
                  <a:txBody>
                    <a:bodyPr/>
                    <a:lstStyle/>
                    <a:p>
                      <a:r>
                        <a:rPr lang="en-GB" sz="1600" dirty="0"/>
                        <a:t>Metadata: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descri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6053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485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conservation </a:t>
                      </a:r>
                      <a:r>
                        <a:rPr lang="en-GB" sz="1600" dirty="0"/>
                        <a:t>MD (analogue film copy)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0456">
                <a:tc>
                  <a:txBody>
                    <a:bodyPr/>
                    <a:lstStyle/>
                    <a:p>
                      <a:r>
                        <a:rPr lang="en-GB" sz="1600" dirty="0"/>
                        <a:t>Derivative Copy: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H265/mp4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Abgerundetes Rechteck 6"/>
          <p:cNvSpPr/>
          <p:nvPr/>
        </p:nvSpPr>
        <p:spPr>
          <a:xfrm>
            <a:off x="143508" y="1674728"/>
            <a:ext cx="8784976" cy="4728991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Titel 7"/>
          <p:cNvSpPr txBox="1">
            <a:spLocks noGrp="1"/>
          </p:cNvSpPr>
          <p:nvPr>
            <p:ph type="title"/>
          </p:nvPr>
        </p:nvSpPr>
        <p:spPr>
          <a:xfrm>
            <a:off x="611560" y="404664"/>
            <a:ext cx="6048672" cy="43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400" b="1" kern="0" dirty="0" err="1">
                <a:solidFill>
                  <a:srgbClr val="C21222"/>
                </a:solidFill>
                <a:latin typeface="Arial"/>
                <a:ea typeface="+mj-ea"/>
                <a:cs typeface="Arial"/>
              </a:rPr>
              <a:t>Step</a:t>
            </a:r>
            <a:r>
              <a:rPr lang="de-DE" sz="2400" b="1" kern="0" dirty="0">
                <a:solidFill>
                  <a:srgbClr val="C21222"/>
                </a:solidFill>
                <a:latin typeface="Arial"/>
                <a:ea typeface="+mj-ea"/>
                <a:cs typeface="Arial"/>
              </a:rPr>
              <a:t> 5 </a:t>
            </a:r>
            <a:r>
              <a:rPr lang="de-DE" sz="2400" b="1" kern="0" dirty="0" smtClean="0">
                <a:solidFill>
                  <a:srgbClr val="C21222"/>
                </a:solidFill>
                <a:latin typeface="Arial"/>
                <a:ea typeface="+mj-ea"/>
                <a:cs typeface="Arial"/>
              </a:rPr>
              <a:t>Digital </a:t>
            </a:r>
            <a:r>
              <a:rPr lang="de-DE" sz="2400" b="1" kern="0" dirty="0" err="1" smtClean="0">
                <a:solidFill>
                  <a:srgbClr val="C21222"/>
                </a:solidFill>
                <a:latin typeface="Arial"/>
                <a:ea typeface="+mj-ea"/>
                <a:cs typeface="Arial"/>
              </a:rPr>
              <a:t>Preservation</a:t>
            </a:r>
            <a:endParaRPr lang="de-DE" sz="2400" b="1" kern="0" dirty="0" smtClean="0">
              <a:solidFill>
                <a:srgbClr val="C21222"/>
              </a:solidFill>
              <a:latin typeface="Arial"/>
              <a:ea typeface="+mj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400" b="1" kern="0" dirty="0" smtClean="0">
                <a:solidFill>
                  <a:srgbClr val="C21222"/>
                </a:solidFill>
                <a:latin typeface="Arial"/>
                <a:ea typeface="+mj-ea"/>
                <a:cs typeface="Arial"/>
              </a:rPr>
              <a:t>AV </a:t>
            </a:r>
            <a:r>
              <a:rPr lang="de-DE" sz="2400" b="1" kern="0" dirty="0">
                <a:solidFill>
                  <a:srgbClr val="C21222"/>
                </a:solidFill>
                <a:latin typeface="Arial"/>
                <a:ea typeface="+mj-ea"/>
                <a:cs typeface="Arial"/>
              </a:rPr>
              <a:t>Material in </a:t>
            </a:r>
            <a:r>
              <a:rPr lang="de-DE" sz="2400" b="1" kern="0" dirty="0" err="1">
                <a:solidFill>
                  <a:srgbClr val="C21222"/>
                </a:solidFill>
                <a:latin typeface="Arial"/>
                <a:ea typeface="+mj-ea"/>
                <a:cs typeface="Arial"/>
              </a:rPr>
              <a:t>the</a:t>
            </a:r>
            <a:r>
              <a:rPr lang="de-DE" sz="2400" b="1" kern="0" dirty="0">
                <a:solidFill>
                  <a:srgbClr val="C21222"/>
                </a:solidFill>
                <a:latin typeface="Arial"/>
                <a:ea typeface="+mj-ea"/>
                <a:cs typeface="Arial"/>
              </a:rPr>
              <a:t> Digital Archive </a:t>
            </a:r>
            <a:endParaRPr lang="en-GB" sz="2400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40089" y="130539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Calibri"/>
                <a:cs typeface="+mn-cs"/>
              </a:rPr>
              <a:t>Collection: </a:t>
            </a:r>
            <a:r>
              <a:rPr lang="en-GB" b="1" dirty="0" err="1">
                <a:latin typeface="Calibri"/>
                <a:cs typeface="+mn-cs"/>
              </a:rPr>
              <a:t>Projectnumber</a:t>
            </a:r>
            <a:r>
              <a:rPr lang="en-GB" b="1" dirty="0">
                <a:latin typeface="Calibri"/>
                <a:cs typeface="+mn-cs"/>
              </a:rPr>
              <a:t> xyz (x films)</a:t>
            </a:r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689610"/>
              </p:ext>
            </p:extLst>
          </p:nvPr>
        </p:nvGraphicFramePr>
        <p:xfrm>
          <a:off x="323528" y="2067733"/>
          <a:ext cx="2952328" cy="298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87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95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baseline="0" dirty="0"/>
                        <a:t>SIP </a:t>
                      </a:r>
                      <a:r>
                        <a:rPr lang="en-GB" sz="1600" b="1" dirty="0"/>
                        <a:t>Digitized Film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952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Preservation Master</a:t>
                      </a:r>
                      <a:r>
                        <a:rPr lang="en-GB" sz="1600" dirty="0"/>
                        <a:t>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dirty="0"/>
                        <a:t>ffv1/</a:t>
                      </a:r>
                      <a:r>
                        <a:rPr lang="en-GB" sz="1600" dirty="0" err="1"/>
                        <a:t>mkv</a:t>
                      </a:r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952">
                <a:tc rowSpan="3">
                  <a:txBody>
                    <a:bodyPr/>
                    <a:lstStyle/>
                    <a:p>
                      <a:r>
                        <a:rPr lang="en-GB" sz="1600" dirty="0"/>
                        <a:t>Metadata: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descriptive</a:t>
                      </a:r>
                      <a:r>
                        <a:rPr lang="en-GB" sz="1600" baseline="0" dirty="0"/>
                        <a:t> MD</a:t>
                      </a:r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952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aseline="0" dirty="0"/>
                        <a:t>technical MD</a:t>
                      </a:r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145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conservation </a:t>
                      </a:r>
                      <a:r>
                        <a:rPr lang="en-GB" sz="1600" dirty="0"/>
                        <a:t>MD (analogue film copy)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1016">
                <a:tc>
                  <a:txBody>
                    <a:bodyPr/>
                    <a:lstStyle/>
                    <a:p>
                      <a:r>
                        <a:rPr lang="en-GB" sz="1600" dirty="0"/>
                        <a:t>Derivative Copy: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H265/mp4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210020"/>
              </p:ext>
            </p:extLst>
          </p:nvPr>
        </p:nvGraphicFramePr>
        <p:xfrm>
          <a:off x="3779912" y="2204864"/>
          <a:ext cx="3024336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7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4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95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SIP </a:t>
                      </a:r>
                      <a:r>
                        <a:rPr lang="en-GB" sz="1600" b="1" dirty="0"/>
                        <a:t>MAM Material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952">
                <a:tc rowSpan="2">
                  <a:txBody>
                    <a:bodyPr/>
                    <a:lstStyle/>
                    <a:p>
                      <a:r>
                        <a:rPr lang="en-GB" sz="1600" dirty="0" smtClean="0"/>
                        <a:t>Preservation Master</a:t>
                      </a:r>
                      <a:r>
                        <a:rPr lang="en-GB" sz="1600" dirty="0"/>
                        <a:t>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dirty="0"/>
                        <a:t>H264/mp4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952">
                <a:tc v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supplementary </a:t>
                      </a:r>
                      <a:r>
                        <a:rPr lang="en-GB" sz="1600" dirty="0"/>
                        <a:t>material (booklet)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952">
                <a:tc>
                  <a:txBody>
                    <a:bodyPr/>
                    <a:lstStyle/>
                    <a:p>
                      <a:r>
                        <a:rPr lang="en-GB" sz="1600" dirty="0"/>
                        <a:t>Metadata: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descriptive</a:t>
                      </a:r>
                      <a:r>
                        <a:rPr lang="en-GB" sz="1600" baseline="0" dirty="0"/>
                        <a:t> MD</a:t>
                      </a:r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1016">
                <a:tc>
                  <a:txBody>
                    <a:bodyPr/>
                    <a:lstStyle/>
                    <a:p>
                      <a:r>
                        <a:rPr lang="en-GB" sz="1600" dirty="0"/>
                        <a:t>Derivative Copy: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AdvancedVideo</a:t>
                      </a:r>
                      <a:r>
                        <a:rPr lang="en-GB" sz="1600" dirty="0" smtClean="0"/>
                        <a:t> Codec/mp4</a:t>
                      </a:r>
                      <a:r>
                        <a:rPr lang="en-GB" sz="1600" baseline="0" dirty="0" smtClean="0"/>
                        <a:t> </a:t>
                      </a:r>
                      <a:r>
                        <a:rPr lang="en-GB" sz="1600" baseline="0" dirty="0"/>
                        <a:t>(for download)</a:t>
                      </a:r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938975"/>
              </p:ext>
            </p:extLst>
          </p:nvPr>
        </p:nvGraphicFramePr>
        <p:xfrm>
          <a:off x="4139952" y="4977845"/>
          <a:ext cx="4052703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02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15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/>
                        <a:t>SIP </a:t>
                      </a:r>
                      <a:r>
                        <a:rPr lang="en-GB" sz="1400" b="1" dirty="0"/>
                        <a:t>Project xyz Material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0571">
                <a:tc>
                  <a:txBody>
                    <a:bodyPr/>
                    <a:lstStyle/>
                    <a:p>
                      <a:r>
                        <a:rPr lang="en-GB" sz="1400" dirty="0"/>
                        <a:t>Preservation Master: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 sz="1400" dirty="0"/>
                        <a:t>Project files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GB" sz="1400" dirty="0"/>
                        <a:t>photos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GB" sz="1400" dirty="0"/>
                        <a:t>descriptions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GB" sz="1400" dirty="0"/>
                        <a:t>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" name="Textfeld 14"/>
          <p:cNvSpPr txBox="1"/>
          <p:nvPr/>
        </p:nvSpPr>
        <p:spPr>
          <a:xfrm>
            <a:off x="323527" y="6403719"/>
            <a:ext cx="372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prstClr val="black"/>
                </a:solidFill>
                <a:latin typeface="Calibri"/>
                <a:cs typeface="+mn-cs"/>
              </a:rPr>
              <a:t>SIP = Submission Information Package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>
            <a:off x="3131840" y="3140968"/>
            <a:ext cx="720080" cy="648072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28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620694"/>
            <a:ext cx="6552728" cy="864090"/>
          </a:xfrm>
        </p:spPr>
        <p:txBody>
          <a:bodyPr/>
          <a:lstStyle/>
          <a:p>
            <a:r>
              <a:rPr lang="de-DE" sz="2400" dirty="0" smtClean="0"/>
              <a:t>DELFT </a:t>
            </a:r>
            <a:r>
              <a:rPr lang="de-DE" sz="2400" dirty="0" err="1" smtClean="0"/>
              <a:t>Experiences</a:t>
            </a:r>
            <a:r>
              <a:rPr lang="de-DE" sz="2400" dirty="0" smtClean="0"/>
              <a:t>: Quality</a:t>
            </a:r>
            <a:br>
              <a:rPr lang="de-DE" sz="2400" dirty="0" smtClean="0"/>
            </a:br>
            <a:r>
              <a:rPr lang="de-DE" sz="2400" dirty="0" smtClean="0"/>
              <a:t>…an </a:t>
            </a:r>
            <a:r>
              <a:rPr lang="de-DE" sz="2400" dirty="0" err="1" smtClean="0"/>
              <a:t>example</a:t>
            </a:r>
            <a:r>
              <a:rPr lang="de-DE" sz="2400" dirty="0" smtClean="0"/>
              <a:t>: </a:t>
            </a:r>
            <a:r>
              <a:rPr lang="de-DE" sz="2400" dirty="0" err="1" smtClean="0"/>
              <a:t>Digitizing</a:t>
            </a:r>
            <a:r>
              <a:rPr lang="de-DE" sz="2400" dirty="0" smtClean="0"/>
              <a:t> 2007  </a:t>
            </a:r>
            <a:r>
              <a:rPr lang="de-DE" sz="2400" dirty="0"/>
              <a:t/>
            </a:r>
            <a:br>
              <a:rPr lang="de-DE" sz="2400" dirty="0"/>
            </a:br>
            <a:endParaRPr lang="de-DE" sz="2400" dirty="0"/>
          </a:p>
        </p:txBody>
      </p:sp>
      <p:sp>
        <p:nvSpPr>
          <p:cNvPr id="6" name="Inhaltsplatzhalter 5"/>
          <p:cNvSpPr>
            <a:spLocks noGrp="1"/>
          </p:cNvSpPr>
          <p:nvPr>
            <p:ph idx="14"/>
          </p:nvPr>
        </p:nvSpPr>
        <p:spPr>
          <a:xfrm>
            <a:off x="611560" y="2060848"/>
            <a:ext cx="7776219" cy="432048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Source material: 16mm - but which copy?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Resolution: SD and HD  - but which film in which resolution?  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Retouching, color correction - no documentation!  </a:t>
            </a:r>
            <a:r>
              <a:rPr lang="de-DE" sz="2400" dirty="0" smtClean="0"/>
              <a:t> </a:t>
            </a:r>
            <a:endParaRPr lang="de-DE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→ The digitization took place 20 years ago and we already have loss of information!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92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620694"/>
            <a:ext cx="6696744" cy="576058"/>
          </a:xfrm>
        </p:spPr>
        <p:txBody>
          <a:bodyPr/>
          <a:lstStyle/>
          <a:p>
            <a:r>
              <a:rPr lang="de-DE" sz="2400" dirty="0" smtClean="0"/>
              <a:t>DELFT </a:t>
            </a:r>
            <a:r>
              <a:rPr lang="de-DE" sz="2400" dirty="0" err="1" smtClean="0"/>
              <a:t>Experiences</a:t>
            </a:r>
            <a:r>
              <a:rPr lang="de-DE" sz="2400" dirty="0" smtClean="0"/>
              <a:t>: Definition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quality</a:t>
            </a:r>
            <a:r>
              <a:rPr lang="de-DE" sz="2400" dirty="0" smtClean="0"/>
              <a:t>   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400" dirty="0"/>
              <a:t/>
            </a:r>
            <a:br>
              <a:rPr lang="de-DE" sz="2400" dirty="0"/>
            </a:br>
            <a:endParaRPr lang="de-DE" sz="2400" dirty="0"/>
          </a:p>
        </p:txBody>
      </p:sp>
      <p:sp>
        <p:nvSpPr>
          <p:cNvPr id="6" name="Inhaltsplatzhalter 5"/>
          <p:cNvSpPr>
            <a:spLocks noGrp="1"/>
          </p:cNvSpPr>
          <p:nvPr>
            <p:ph idx="14"/>
          </p:nvPr>
        </p:nvSpPr>
        <p:spPr>
          <a:xfrm>
            <a:off x="539552" y="2276872"/>
            <a:ext cx="7776219" cy="338437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Sustainability in the choice of digitization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Collecting </a:t>
            </a:r>
            <a:r>
              <a:rPr lang="en-US" sz="2400" dirty="0"/>
              <a:t>of standardized metadata </a:t>
            </a:r>
            <a:r>
              <a:rPr lang="en-US" sz="2400" dirty="0" smtClean="0"/>
              <a:t> 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Documentation of the source material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Preservation of the originals </a:t>
            </a:r>
            <a:r>
              <a:rPr lang="de-DE" sz="2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Retaining </a:t>
            </a:r>
            <a:r>
              <a:rPr lang="en-US" sz="2400" dirty="0"/>
              <a:t>the authenticity of the original material</a:t>
            </a:r>
          </a:p>
        </p:txBody>
      </p:sp>
    </p:spTree>
    <p:extLst>
      <p:ext uri="{BB962C8B-B14F-4D97-AF65-F5344CB8AC3E}">
        <p14:creationId xmlns:p14="http://schemas.microsoft.com/office/powerpoint/2010/main" val="42290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496944" cy="792088"/>
          </a:xfrm>
        </p:spPr>
        <p:txBody>
          <a:bodyPr/>
          <a:lstStyle/>
          <a:p>
            <a:r>
              <a:rPr lang="de-DE" dirty="0" smtClean="0"/>
              <a:t>DELFT </a:t>
            </a:r>
            <a:r>
              <a:rPr lang="de-DE" dirty="0" err="1" smtClean="0"/>
              <a:t>Experiences</a:t>
            </a:r>
            <a:r>
              <a:rPr lang="de-DE" dirty="0" smtClean="0"/>
              <a:t>: </a:t>
            </a:r>
            <a:r>
              <a:rPr lang="de-DE" dirty="0" err="1" smtClean="0"/>
              <a:t>Retaining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authenticity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original 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3" y="1249820"/>
            <a:ext cx="3631375" cy="270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3" y="4017469"/>
            <a:ext cx="3649259" cy="270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677" y="1245607"/>
            <a:ext cx="3645760" cy="270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677" y="4017469"/>
            <a:ext cx="3624485" cy="2700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376207" y="3576275"/>
            <a:ext cx="18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mpeg1 (2007)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750158" y="6294074"/>
            <a:ext cx="168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vob</a:t>
            </a:r>
            <a:r>
              <a:rPr lang="de-DE" b="1" dirty="0" smtClean="0">
                <a:solidFill>
                  <a:schemeClr val="bg1"/>
                </a:solidFill>
              </a:rPr>
              <a:t> (2007)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372200" y="3487666"/>
            <a:ext cx="165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mp4 (2018)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372200" y="62892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mp4 (2018)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01008"/>
            <a:ext cx="4370942" cy="324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122" y="139679"/>
            <a:ext cx="4357549" cy="324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01008"/>
            <a:ext cx="4358714" cy="3240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516216" y="292494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Distribution </a:t>
            </a: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483768" y="6268670"/>
            <a:ext cx="17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Archival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copy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8224" y="626867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Distribution </a:t>
            </a:r>
            <a:r>
              <a:rPr lang="de-DE" b="1" dirty="0" err="1" smtClean="0">
                <a:solidFill>
                  <a:schemeClr val="bg1"/>
                </a:solidFill>
              </a:rPr>
              <a:t>copy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68996" y="332656"/>
            <a:ext cx="3942964" cy="432042"/>
          </a:xfrm>
        </p:spPr>
        <p:txBody>
          <a:bodyPr/>
          <a:lstStyle/>
          <a:p>
            <a:r>
              <a:rPr lang="de-DE" sz="2400" dirty="0" smtClean="0"/>
              <a:t>DELFT </a:t>
            </a:r>
            <a:r>
              <a:rPr lang="de-DE" sz="2400" dirty="0" err="1" smtClean="0"/>
              <a:t>Experiences</a:t>
            </a:r>
            <a:r>
              <a:rPr lang="de-DE" sz="2400" dirty="0" smtClean="0"/>
              <a:t>  </a:t>
            </a:r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136340" y="1399352"/>
            <a:ext cx="45076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 ! </a:t>
            </a:r>
          </a:p>
          <a:p>
            <a:endParaRPr lang="de-DE" dirty="0" smtClean="0"/>
          </a:p>
          <a:p>
            <a:r>
              <a:rPr lang="en-US" dirty="0" smtClean="0"/>
              <a:t>The </a:t>
            </a:r>
            <a:r>
              <a:rPr lang="en-US" dirty="0"/>
              <a:t>potential of a digital representation lies in the materiality of the analogue object; the technical possibilities help to transfer this potential.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96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79823"/>
            <a:ext cx="6984776" cy="528897"/>
          </a:xfrm>
        </p:spPr>
        <p:txBody>
          <a:bodyPr/>
          <a:lstStyle/>
          <a:p>
            <a:r>
              <a:rPr lang="de-DE" sz="2400" dirty="0" smtClean="0"/>
              <a:t>DELFT </a:t>
            </a:r>
            <a:r>
              <a:rPr lang="de-DE" sz="2400" dirty="0" err="1" smtClean="0"/>
              <a:t>Experiences</a:t>
            </a:r>
            <a:r>
              <a:rPr lang="de-DE" sz="2400" dirty="0" smtClean="0"/>
              <a:t>      </a:t>
            </a:r>
            <a:endParaRPr lang="de-DE" sz="2400" dirty="0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57" y="2392363"/>
            <a:ext cx="6723543" cy="4465637"/>
          </a:xfr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01460"/>
            <a:ext cx="3135914" cy="453650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575897"/>
            <a:ext cx="3061879" cy="2124134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604665" y="1443565"/>
            <a:ext cx="5071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/>
              <a:t>Additional materials contextualize the film! </a:t>
            </a:r>
          </a:p>
        </p:txBody>
      </p:sp>
    </p:spTree>
    <p:extLst>
      <p:ext uri="{BB962C8B-B14F-4D97-AF65-F5344CB8AC3E}">
        <p14:creationId xmlns:p14="http://schemas.microsoft.com/office/powerpoint/2010/main" val="783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5148064" cy="3861048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79512" y="476672"/>
            <a:ext cx="6840760" cy="1008112"/>
          </a:xfrm>
        </p:spPr>
        <p:txBody>
          <a:bodyPr/>
          <a:lstStyle/>
          <a:p>
            <a:r>
              <a:rPr lang="de-DE" sz="2400" dirty="0" smtClean="0"/>
              <a:t>DELFT: The Film Collection</a:t>
            </a:r>
            <a:br>
              <a:rPr lang="de-DE" sz="2400" dirty="0" smtClean="0"/>
            </a:br>
            <a:r>
              <a:rPr lang="de-DE" sz="2000" dirty="0" smtClean="0"/>
              <a:t>Institut </a:t>
            </a:r>
            <a:r>
              <a:rPr lang="de-DE" sz="2000" dirty="0"/>
              <a:t>for Scientific Film IWF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436097" y="3824030"/>
            <a:ext cx="36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11.500 film </a:t>
            </a:r>
            <a:r>
              <a:rPr lang="de-DE" sz="2400" dirty="0" err="1"/>
              <a:t>titles</a:t>
            </a: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33.000 film </a:t>
            </a:r>
            <a:r>
              <a:rPr lang="de-DE" sz="2400" dirty="0" err="1"/>
              <a:t>copies</a:t>
            </a: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world‘s</a:t>
            </a:r>
            <a:r>
              <a:rPr lang="de-DE" sz="2400" dirty="0"/>
              <a:t> </a:t>
            </a:r>
            <a:r>
              <a:rPr lang="de-DE" sz="2400" dirty="0" err="1"/>
              <a:t>largest</a:t>
            </a:r>
            <a:r>
              <a:rPr lang="de-DE" sz="2400" dirty="0"/>
              <a:t> </a:t>
            </a:r>
            <a:r>
              <a:rPr lang="de-DE" sz="2400" dirty="0" err="1"/>
              <a:t>collections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scientific</a:t>
            </a:r>
            <a:r>
              <a:rPr lang="de-DE" sz="2400" dirty="0"/>
              <a:t> </a:t>
            </a:r>
            <a:r>
              <a:rPr lang="de-DE" sz="2400" dirty="0" err="1" smtClean="0"/>
              <a:t>films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281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 err="1"/>
              <a:t>Contact</a:t>
            </a:r>
            <a:endParaRPr lang="de-DE" b="1" dirty="0"/>
          </a:p>
          <a:p>
            <a:r>
              <a:rPr lang="de-DE" dirty="0"/>
              <a:t>Miriam Reiche</a:t>
            </a:r>
          </a:p>
          <a:p>
            <a:r>
              <a:rPr lang="de-DE" dirty="0"/>
              <a:t>T +49 511 762-2587, Miriam.Reiche@tib.eu 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55576" y="2132856"/>
            <a:ext cx="5328592" cy="2880320"/>
          </a:xfrm>
        </p:spPr>
        <p:txBody>
          <a:bodyPr/>
          <a:lstStyle/>
          <a:p>
            <a:r>
              <a:rPr lang="de-DE" sz="2000" dirty="0"/>
              <a:t>MORE </a:t>
            </a:r>
            <a:r>
              <a:rPr lang="de-DE" sz="2000" dirty="0" smtClean="0"/>
              <a:t>INFORMATION:</a:t>
            </a:r>
            <a:br>
              <a:rPr lang="de-DE" sz="2000" dirty="0" smtClean="0"/>
            </a:br>
            <a:r>
              <a:rPr lang="de-DE" sz="1800" dirty="0" smtClean="0">
                <a:solidFill>
                  <a:schemeClr val="tx1"/>
                </a:solidFill>
                <a:hlinkClick r:id="rId2"/>
              </a:rPr>
              <a:t>www.tib.eu</a:t>
            </a:r>
            <a:r>
              <a:rPr lang="de-DE" sz="1800" dirty="0" smtClean="0">
                <a:solidFill>
                  <a:schemeClr val="tx1"/>
                </a:solidFill>
              </a:rPr>
              <a:t/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 smtClean="0">
                <a:solidFill>
                  <a:schemeClr val="tx1"/>
                </a:solidFill>
              </a:rPr>
              <a:t/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 smtClean="0">
                <a:solidFill>
                  <a:schemeClr val="tx1"/>
                </a:solidFill>
              </a:rPr>
              <a:t>TIB Digital </a:t>
            </a:r>
            <a:r>
              <a:rPr lang="de-DE" sz="1800" dirty="0" err="1" smtClean="0">
                <a:solidFill>
                  <a:schemeClr val="tx1"/>
                </a:solidFill>
              </a:rPr>
              <a:t>Preservation</a:t>
            </a:r>
            <a:r>
              <a:rPr lang="de-DE" sz="1800" dirty="0" smtClean="0">
                <a:solidFill>
                  <a:schemeClr val="tx1"/>
                </a:solidFill>
              </a:rPr>
              <a:t>: </a:t>
            </a:r>
            <a:r>
              <a:rPr lang="de-DE" sz="1800" dirty="0">
                <a:solidFill>
                  <a:schemeClr val="tx1"/>
                </a:solidFill>
              </a:rPr>
              <a:t/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b="0" dirty="0">
                <a:solidFill>
                  <a:schemeClr val="tx1"/>
                </a:solidFill>
              </a:rPr>
              <a:t>https://www.tib.eu/de/publizieren-archivieren/digitale-langzeitarchivierung</a:t>
            </a:r>
            <a:r>
              <a:rPr lang="de-DE" sz="1800" b="0" dirty="0" smtClean="0">
                <a:solidFill>
                  <a:schemeClr val="tx1"/>
                </a:solidFill>
              </a:rPr>
              <a:t>/</a:t>
            </a:r>
            <a:br>
              <a:rPr lang="de-DE" sz="1800" b="0" dirty="0" smtClean="0">
                <a:solidFill>
                  <a:schemeClr val="tx1"/>
                </a:solidFill>
              </a:rPr>
            </a:br>
            <a:r>
              <a:rPr lang="de-DE" sz="1800" b="0" dirty="0" smtClean="0">
                <a:solidFill>
                  <a:schemeClr val="tx1"/>
                </a:solidFill>
              </a:rPr>
              <a:t/>
            </a:r>
            <a:br>
              <a:rPr lang="de-DE" sz="1800" b="0" dirty="0" smtClean="0">
                <a:solidFill>
                  <a:schemeClr val="tx1"/>
                </a:solidFill>
              </a:rPr>
            </a:br>
            <a:r>
              <a:rPr lang="de-DE" sz="1800" dirty="0" smtClean="0">
                <a:solidFill>
                  <a:schemeClr val="tx1"/>
                </a:solidFill>
              </a:rPr>
              <a:t>Project DELFT: </a:t>
            </a:r>
            <a:r>
              <a:rPr lang="de-DE" sz="1800" dirty="0">
                <a:solidFill>
                  <a:schemeClr val="tx1"/>
                </a:solidFill>
              </a:rPr>
              <a:t/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b="0" dirty="0">
                <a:hlinkClick r:id="rId3"/>
              </a:rPr>
              <a:t>https://projects.tib.eu/delft/</a:t>
            </a:r>
            <a:r>
              <a:rPr lang="de-DE" sz="1800" b="0" dirty="0"/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132856"/>
            <a:ext cx="2801770" cy="34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4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4"/>
          </p:nvPr>
        </p:nvSpPr>
        <p:spPr>
          <a:xfrm>
            <a:off x="429989" y="2045700"/>
            <a:ext cx="8318475" cy="10232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Founded in 1952 by Gotthard </a:t>
            </a:r>
            <a:r>
              <a:rPr lang="en-US" sz="2400" dirty="0" smtClean="0"/>
              <a:t>Wolf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Natural </a:t>
            </a:r>
            <a:r>
              <a:rPr lang="en-US" sz="2400" dirty="0" smtClean="0"/>
              <a:t>Sciences</a:t>
            </a:r>
            <a:r>
              <a:rPr lang="en-US" sz="2400" dirty="0"/>
              <a:t>, </a:t>
            </a:r>
            <a:r>
              <a:rPr lang="en-US" sz="2400" dirty="0" smtClean="0"/>
              <a:t>Technology</a:t>
            </a:r>
            <a:r>
              <a:rPr lang="en-US" sz="2400" dirty="0"/>
              <a:t>, Life Science, Medicine, Cultural Studies, Psychology</a:t>
            </a:r>
            <a:endParaRPr lang="de-DE" sz="2400" dirty="0">
              <a:latin typeface="Calibri"/>
              <a:ea typeface="Calibri"/>
              <a:cs typeface="Times New Roman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593393"/>
            <a:ext cx="6264696" cy="864090"/>
          </a:xfrm>
        </p:spPr>
        <p:txBody>
          <a:bodyPr/>
          <a:lstStyle/>
          <a:p>
            <a:r>
              <a:rPr lang="en-US" sz="2400" dirty="0" smtClean="0"/>
              <a:t>DELFT: The </a:t>
            </a:r>
            <a:r>
              <a:rPr lang="en-US" sz="2400" dirty="0"/>
              <a:t>Ethnological Films of the </a:t>
            </a:r>
            <a:r>
              <a:rPr lang="de-DE" sz="2400" dirty="0" err="1"/>
              <a:t>Encyclopaedia</a:t>
            </a:r>
            <a:r>
              <a:rPr lang="de-DE" sz="2400" dirty="0"/>
              <a:t> </a:t>
            </a:r>
            <a:r>
              <a:rPr lang="de-DE" sz="2400" dirty="0" err="1"/>
              <a:t>Cinematographica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9" y="4242834"/>
            <a:ext cx="3052216" cy="185046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26" y="3747325"/>
            <a:ext cx="2584734" cy="256199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94" y="3507055"/>
            <a:ext cx="2844370" cy="27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6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1" y="1348497"/>
            <a:ext cx="3633834" cy="270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348497"/>
            <a:ext cx="3626221" cy="270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15" y="4077072"/>
            <a:ext cx="3645893" cy="2700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1" y="4077072"/>
            <a:ext cx="3633834" cy="2700000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64196" y="303760"/>
            <a:ext cx="6264696" cy="864090"/>
          </a:xfrm>
        </p:spPr>
        <p:txBody>
          <a:bodyPr/>
          <a:lstStyle/>
          <a:p>
            <a:r>
              <a:rPr lang="en-US" sz="2400" dirty="0" smtClean="0"/>
              <a:t>DELFT: The </a:t>
            </a:r>
            <a:r>
              <a:rPr lang="en-US" sz="2400" dirty="0"/>
              <a:t>Ethnological Films of the </a:t>
            </a:r>
            <a:r>
              <a:rPr lang="de-DE" sz="2400" dirty="0" err="1"/>
              <a:t>Encyclopaedia</a:t>
            </a:r>
            <a:r>
              <a:rPr lang="de-DE" sz="2400" dirty="0"/>
              <a:t> </a:t>
            </a:r>
            <a:r>
              <a:rPr lang="de-DE" sz="2400" dirty="0" err="1"/>
              <a:t>Cinematographica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260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smtClean="0"/>
              <a:t>DELFT: Film </a:t>
            </a:r>
            <a:r>
              <a:rPr lang="de-DE" sz="2400" dirty="0"/>
              <a:t>Stock 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340768"/>
            <a:ext cx="5112568" cy="509253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92081" y="1628800"/>
            <a:ext cx="3456384" cy="4680520"/>
          </a:xfrm>
        </p:spPr>
        <p:txBody>
          <a:bodyPr/>
          <a:lstStyle/>
          <a:p>
            <a:pPr marL="285750" lvl="1" indent="-285750"/>
            <a:r>
              <a:rPr lang="de-DE" sz="2400" dirty="0"/>
              <a:t>16mm Film </a:t>
            </a:r>
            <a:r>
              <a:rPr lang="de-DE" sz="2400" dirty="0" err="1" smtClean="0"/>
              <a:t>copies</a:t>
            </a:r>
            <a:r>
              <a:rPr lang="de-DE" sz="2400" dirty="0" smtClean="0"/>
              <a:t> (film </a:t>
            </a:r>
            <a:r>
              <a:rPr lang="de-DE" sz="2400" dirty="0" err="1" smtClean="0"/>
              <a:t>base</a:t>
            </a:r>
            <a:r>
              <a:rPr lang="de-DE" sz="2400" dirty="0" smtClean="0"/>
              <a:t> </a:t>
            </a:r>
            <a:r>
              <a:rPr lang="de-DE" sz="2400" dirty="0" err="1" smtClean="0"/>
              <a:t>celluloseacetat</a:t>
            </a:r>
            <a:r>
              <a:rPr lang="de-DE" sz="2400" dirty="0"/>
              <a:t>, </a:t>
            </a:r>
            <a:r>
              <a:rPr lang="de-DE" sz="2400" dirty="0" err="1" smtClean="0"/>
              <a:t>safetyfilm</a:t>
            </a:r>
            <a:r>
              <a:rPr lang="de-DE" sz="2400" dirty="0"/>
              <a:t>)</a:t>
            </a:r>
          </a:p>
          <a:p>
            <a:pPr marL="285750" lvl="1" indent="-285750"/>
            <a:r>
              <a:rPr lang="de-DE" sz="2400" dirty="0" err="1"/>
              <a:t>black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white</a:t>
            </a:r>
            <a:r>
              <a:rPr lang="de-DE" sz="2400" dirty="0"/>
              <a:t>, </a:t>
            </a:r>
            <a:r>
              <a:rPr lang="de-DE" sz="2400" dirty="0" err="1"/>
              <a:t>colour</a:t>
            </a:r>
            <a:endParaRPr lang="de-DE" sz="2400" dirty="0"/>
          </a:p>
          <a:p>
            <a:pPr marL="285750" lvl="1" indent="-285750"/>
            <a:r>
              <a:rPr lang="de-DE" sz="2400" dirty="0" err="1"/>
              <a:t>silent</a:t>
            </a:r>
            <a:r>
              <a:rPr lang="de-DE" sz="2400" dirty="0"/>
              <a:t> </a:t>
            </a:r>
            <a:r>
              <a:rPr lang="de-DE" sz="2400" dirty="0" err="1"/>
              <a:t>films</a:t>
            </a:r>
            <a:endParaRPr lang="de-DE" sz="2400" dirty="0"/>
          </a:p>
          <a:p>
            <a:pPr marL="285750" lvl="1" indent="-285750"/>
            <a:r>
              <a:rPr lang="de-DE" sz="2400" dirty="0" err="1"/>
              <a:t>films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optical</a:t>
            </a:r>
            <a:r>
              <a:rPr lang="de-DE" sz="2400" dirty="0"/>
              <a:t> </a:t>
            </a:r>
            <a:r>
              <a:rPr lang="de-DE" sz="2400" dirty="0" err="1"/>
              <a:t>tracks</a:t>
            </a:r>
            <a:endParaRPr lang="de-DE" sz="2400" dirty="0"/>
          </a:p>
          <a:p>
            <a:pPr marL="285750" lvl="1" indent="-285750"/>
            <a:r>
              <a:rPr lang="de-DE" sz="2400" dirty="0"/>
              <a:t>SEPMAG, </a:t>
            </a:r>
            <a:r>
              <a:rPr lang="de-DE" sz="2400" dirty="0" err="1"/>
              <a:t>magnetic</a:t>
            </a:r>
            <a:r>
              <a:rPr lang="de-DE" sz="2400" dirty="0"/>
              <a:t> </a:t>
            </a:r>
            <a:r>
              <a:rPr lang="de-DE" sz="2400" dirty="0" err="1"/>
              <a:t>tape</a:t>
            </a:r>
            <a:endParaRPr lang="de-DE" sz="2400" dirty="0"/>
          </a:p>
          <a:p>
            <a:pPr marL="285750" lvl="1" indent="-285750"/>
            <a:r>
              <a:rPr lang="de-DE" sz="2400" dirty="0" err="1"/>
              <a:t>asynchronous</a:t>
            </a:r>
            <a:r>
              <a:rPr lang="de-DE" sz="2400" dirty="0"/>
              <a:t> </a:t>
            </a:r>
            <a:r>
              <a:rPr lang="de-DE" sz="2400" dirty="0" err="1"/>
              <a:t>audiotapes</a:t>
            </a:r>
            <a:endParaRPr lang="de-DE" sz="2400" dirty="0"/>
          </a:p>
          <a:p>
            <a:pPr marL="285750" lvl="1" indent="-285750"/>
            <a:r>
              <a:rPr lang="de-DE" sz="2400" dirty="0"/>
              <a:t>Digital </a:t>
            </a:r>
            <a:r>
              <a:rPr lang="de-DE" sz="2400" dirty="0" err="1"/>
              <a:t>Betacam</a:t>
            </a:r>
            <a:r>
              <a:rPr lang="de-DE" sz="2400" dirty="0"/>
              <a:t> </a:t>
            </a:r>
            <a:endParaRPr lang="de-DE" sz="2400" dirty="0" smtClean="0"/>
          </a:p>
          <a:p>
            <a:pPr marL="285750" lvl="1" indent="-285750"/>
            <a:r>
              <a:rPr lang="de-DE" sz="2400" dirty="0" smtClean="0"/>
              <a:t>additional material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11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6048671" cy="864090"/>
          </a:xfrm>
        </p:spPr>
        <p:txBody>
          <a:bodyPr/>
          <a:lstStyle/>
          <a:p>
            <a:r>
              <a:rPr lang="de-DE" sz="2400" dirty="0" smtClean="0"/>
              <a:t>DELFT: Project </a:t>
            </a:r>
            <a:r>
              <a:rPr lang="de-DE" sz="2400" dirty="0"/>
              <a:t>Goals    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4"/>
          </p:nvPr>
        </p:nvSpPr>
        <p:spPr>
          <a:xfrm>
            <a:off x="611560" y="1340768"/>
            <a:ext cx="7776219" cy="446516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Project Duration: October 2017-September 2019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Digitization of ca. 2000 </a:t>
            </a:r>
            <a:r>
              <a:rPr lang="en-US" sz="2000" dirty="0" smtClean="0"/>
              <a:t>film titles</a:t>
            </a:r>
            <a:r>
              <a:rPr lang="en-US" sz="2000" dirty="0"/>
              <a:t>, approx. 500 hours of film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sz="2000" dirty="0" err="1"/>
              <a:t>Cataloguing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 smtClean="0"/>
              <a:t>films</a:t>
            </a:r>
            <a:endParaRPr lang="de-DE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sz="2000" dirty="0" smtClean="0"/>
              <a:t>Making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films</a:t>
            </a:r>
            <a:r>
              <a:rPr lang="de-DE" sz="2000" dirty="0" smtClean="0"/>
              <a:t> </a:t>
            </a:r>
            <a:r>
              <a:rPr lang="de-DE" sz="2000" dirty="0" err="1" smtClean="0"/>
              <a:t>available</a:t>
            </a:r>
            <a:r>
              <a:rPr lang="de-DE" sz="2000" dirty="0" smtClean="0"/>
              <a:t> via </a:t>
            </a:r>
            <a:r>
              <a:rPr lang="de-DE" sz="2000" dirty="0" err="1" smtClean="0"/>
              <a:t>TIB‘s</a:t>
            </a:r>
            <a:r>
              <a:rPr lang="de-DE" sz="2000" dirty="0" smtClean="0"/>
              <a:t> AV-Portal </a:t>
            </a:r>
            <a:endParaRPr lang="de-DE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 err="1"/>
              <a:t>Clarification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legal </a:t>
            </a:r>
            <a:r>
              <a:rPr lang="de-DE" sz="2000" dirty="0" err="1"/>
              <a:t>rights</a:t>
            </a:r>
            <a:r>
              <a:rPr lang="de-DE" sz="20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sz="2000" dirty="0"/>
              <a:t>Digital </a:t>
            </a:r>
            <a:r>
              <a:rPr lang="de-DE" sz="2000" dirty="0" err="1"/>
              <a:t>Object</a:t>
            </a:r>
            <a:r>
              <a:rPr lang="de-DE" sz="2000" dirty="0"/>
              <a:t> Identifier DOI for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smtClean="0"/>
              <a:t>film </a:t>
            </a:r>
            <a:endParaRPr lang="de-DE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sz="2000" dirty="0"/>
              <a:t>Digital </a:t>
            </a:r>
            <a:r>
              <a:rPr lang="de-DE" sz="2000" dirty="0" err="1" smtClean="0"/>
              <a:t>preservation</a:t>
            </a:r>
            <a:r>
              <a:rPr lang="de-DE" sz="2000" dirty="0" smtClean="0"/>
              <a:t> </a:t>
            </a:r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05336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4248472" cy="695184"/>
          </a:xfrm>
        </p:spPr>
        <p:txBody>
          <a:bodyPr/>
          <a:lstStyle/>
          <a:p>
            <a:r>
              <a:rPr lang="de-DE" sz="2400" dirty="0" smtClean="0"/>
              <a:t>DELFT: </a:t>
            </a:r>
            <a:r>
              <a:rPr lang="de-DE" sz="2400" dirty="0" err="1" smtClean="0"/>
              <a:t>Process</a:t>
            </a:r>
            <a:r>
              <a:rPr lang="de-DE" sz="2400" dirty="0" smtClean="0"/>
              <a:t>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11560" y="2420888"/>
            <a:ext cx="74888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solidFill>
                  <a:schemeClr val="tx1">
                    <a:lumMod val="50000"/>
                  </a:schemeClr>
                </a:solidFill>
              </a:rPr>
              <a:t>Step 1: Selection of the film copy</a:t>
            </a:r>
          </a:p>
          <a:p>
            <a:r>
              <a:rPr lang="en-GB" sz="2600" dirty="0">
                <a:solidFill>
                  <a:schemeClr val="tx1">
                    <a:lumMod val="50000"/>
                  </a:schemeClr>
                </a:solidFill>
              </a:rPr>
              <a:t>Step 2: </a:t>
            </a:r>
            <a:r>
              <a:rPr lang="en-GB" sz="2600" dirty="0" smtClean="0">
                <a:solidFill>
                  <a:schemeClr val="tx1">
                    <a:lumMod val="50000"/>
                  </a:schemeClr>
                </a:solidFill>
              </a:rPr>
              <a:t>Choosing target format </a:t>
            </a:r>
            <a:endParaRPr lang="en-GB" sz="26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GB" sz="2600" dirty="0">
                <a:solidFill>
                  <a:schemeClr val="tx1">
                    <a:lumMod val="50000"/>
                  </a:schemeClr>
                </a:solidFill>
              </a:rPr>
              <a:t>Step 3: Digitizing </a:t>
            </a:r>
          </a:p>
          <a:p>
            <a:r>
              <a:rPr lang="en-GB" sz="2600" dirty="0">
                <a:solidFill>
                  <a:schemeClr val="tx1">
                    <a:lumMod val="50000"/>
                  </a:schemeClr>
                </a:solidFill>
              </a:rPr>
              <a:t>Step 4: Quality control</a:t>
            </a:r>
          </a:p>
          <a:p>
            <a:r>
              <a:rPr lang="en-GB" sz="2600" dirty="0">
                <a:solidFill>
                  <a:schemeClr val="tx1">
                    <a:lumMod val="50000"/>
                  </a:schemeClr>
                </a:solidFill>
              </a:rPr>
              <a:t>Step 5: Digital preservation</a:t>
            </a:r>
          </a:p>
        </p:txBody>
      </p:sp>
    </p:spTree>
    <p:extLst>
      <p:ext uri="{BB962C8B-B14F-4D97-AF65-F5344CB8AC3E}">
        <p14:creationId xmlns:p14="http://schemas.microsoft.com/office/powerpoint/2010/main" val="8725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4"/>
          </p:nvPr>
        </p:nvSpPr>
        <p:spPr>
          <a:xfrm>
            <a:off x="395536" y="1484784"/>
            <a:ext cx="8136903" cy="936104"/>
          </a:xfrm>
        </p:spPr>
        <p:txBody>
          <a:bodyPr/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 smtClean="0"/>
              <a:t>Each </a:t>
            </a:r>
            <a:r>
              <a:rPr lang="en-US" sz="2000" b="1" dirty="0"/>
              <a:t>digitizing project starts with the selection and description of the analogue object!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620694"/>
            <a:ext cx="6048672" cy="576058"/>
          </a:xfrm>
        </p:spPr>
        <p:txBody>
          <a:bodyPr/>
          <a:lstStyle/>
          <a:p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smtClean="0"/>
              <a:t>1: </a:t>
            </a:r>
            <a:r>
              <a:rPr lang="de-DE" sz="2400" dirty="0"/>
              <a:t>Film </a:t>
            </a:r>
            <a:r>
              <a:rPr lang="de-DE" sz="2400" dirty="0" err="1"/>
              <a:t>Copy</a:t>
            </a:r>
            <a:r>
              <a:rPr lang="de-DE" sz="2400" dirty="0"/>
              <a:t> </a:t>
            </a:r>
            <a:r>
              <a:rPr lang="de-DE" sz="2400" dirty="0" err="1"/>
              <a:t>Selection</a:t>
            </a:r>
            <a:r>
              <a:rPr lang="de-DE" sz="2400" dirty="0"/>
              <a:t> 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8" y="2732864"/>
            <a:ext cx="4660713" cy="3600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007471" y="3789040"/>
            <a:ext cx="36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Filminspector</a:t>
            </a:r>
            <a:r>
              <a:rPr lang="en-US" dirty="0"/>
              <a:t> RTI Pulsar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Selection of the film copy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Recording </a:t>
            </a:r>
            <a:r>
              <a:rPr lang="en-US" dirty="0"/>
              <a:t>data </a:t>
            </a:r>
            <a:r>
              <a:rPr lang="en-US" dirty="0" smtClean="0"/>
              <a:t>for each film: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Mechanical damage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Vinegar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Shrinkage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Colorfading</a:t>
            </a:r>
            <a:r>
              <a:rPr lang="en-US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219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4"/>
          </p:nvPr>
        </p:nvSpPr>
        <p:spPr>
          <a:xfrm>
            <a:off x="683568" y="1124744"/>
            <a:ext cx="7632848" cy="5328592"/>
          </a:xfrm>
        </p:spPr>
        <p:txBody>
          <a:bodyPr/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u="sng" dirty="0">
                <a:latin typeface="Arial" pitchFamily="34" charset="0"/>
                <a:cs typeface="Arial" pitchFamily="34" charset="0"/>
              </a:rPr>
              <a:t>Original Format: </a:t>
            </a:r>
          </a:p>
          <a:p>
            <a:pPr>
              <a:lnSpc>
                <a:spcPts val="26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16mm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Films positive black/white or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color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Resolution: 2K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Sampling rate </a:t>
            </a:r>
            <a:r>
              <a:rPr lang="en-US" sz="1600" dirty="0"/>
              <a:t>10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Color model and subsampling RGB 4:4:4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Frame rate: comparable to the original (16/18/24FPS)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Overscan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r>
              <a:rPr lang="de-DE" sz="1600" b="1" u="sng" dirty="0"/>
              <a:t>Target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Container: </a:t>
            </a:r>
            <a:r>
              <a:rPr lang="de-DE" sz="1600" dirty="0" err="1"/>
              <a:t>Matroska</a:t>
            </a:r>
            <a:r>
              <a:rPr lang="de-DE" sz="1600" dirty="0"/>
              <a:t> (.</a:t>
            </a:r>
            <a:r>
              <a:rPr lang="de-DE" sz="1600" dirty="0" err="1"/>
              <a:t>mkv</a:t>
            </a:r>
            <a:r>
              <a:rPr lang="de-DE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VideoCodec</a:t>
            </a:r>
            <a:r>
              <a:rPr lang="de-DE" sz="1600" dirty="0"/>
              <a:t>: ffv1, Version 3 (GOP </a:t>
            </a:r>
            <a:r>
              <a:rPr lang="de-DE" sz="1600" dirty="0" err="1"/>
              <a:t>of</a:t>
            </a:r>
            <a:r>
              <a:rPr lang="de-DE" sz="1600" dirty="0"/>
              <a:t> 1, 16 Slices, CRC-Checksums per Slice)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Audio-Codec: linear PCM 96 kHz / 24 </a:t>
            </a:r>
            <a:r>
              <a:rPr lang="de-DE" sz="1600" dirty="0" err="1"/>
              <a:t>bit</a:t>
            </a:r>
            <a:r>
              <a:rPr lang="de-DE" sz="1600" dirty="0"/>
              <a:t> </a:t>
            </a:r>
          </a:p>
          <a:p>
            <a:endParaRPr lang="de-DE" sz="1600" dirty="0"/>
          </a:p>
          <a:p>
            <a:r>
              <a:rPr lang="de-DE" sz="1600" b="1" u="sng" dirty="0"/>
              <a:t>Derivative </a:t>
            </a:r>
            <a:r>
              <a:rPr lang="de-DE" sz="1600" b="1" u="sng" dirty="0" err="1"/>
              <a:t>Copy</a:t>
            </a:r>
            <a:endParaRPr lang="de-DE" sz="1600" b="1" u="sng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Container: MPEG-4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Video Codec: </a:t>
            </a:r>
            <a:r>
              <a:rPr lang="en-US" sz="1600" dirty="0" smtClean="0"/>
              <a:t>H.264, CRF </a:t>
            </a:r>
            <a:r>
              <a:rPr lang="en-US" sz="1600" dirty="0"/>
              <a:t>20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Compression to 65%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original scanning resolution without scaling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4:3 aspect ratio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Audio Codec: AAC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620694"/>
            <a:ext cx="6048672" cy="360034"/>
          </a:xfrm>
        </p:spPr>
        <p:txBody>
          <a:bodyPr/>
          <a:lstStyle/>
          <a:p>
            <a:r>
              <a:rPr lang="de-DE" sz="2400" dirty="0" err="1"/>
              <a:t>Step</a:t>
            </a:r>
            <a:r>
              <a:rPr lang="de-DE" sz="2400" dirty="0"/>
              <a:t> 2: Target Formats 16mm Film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94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PALETTEDESIGNATOR" val="NBank"/>
</p:tagLst>
</file>

<file path=ppt/theme/theme1.xml><?xml version="1.0" encoding="utf-8"?>
<a:theme xmlns:a="http://schemas.openxmlformats.org/drawingml/2006/main" name="Präsentation NTTW">
  <a:themeElements>
    <a:clrScheme name="TIB_Designfarben">
      <a:dk1>
        <a:srgbClr val="555555"/>
      </a:dk1>
      <a:lt1>
        <a:srgbClr val="FFFFFF"/>
      </a:lt1>
      <a:dk2>
        <a:srgbClr val="C21222"/>
      </a:dk2>
      <a:lt2>
        <a:srgbClr val="DDDDDD"/>
      </a:lt2>
      <a:accent1>
        <a:srgbClr val="F03205"/>
      </a:accent1>
      <a:accent2>
        <a:srgbClr val="555555"/>
      </a:accent2>
      <a:accent3>
        <a:srgbClr val="FB8063"/>
      </a:accent3>
      <a:accent4>
        <a:srgbClr val="999999"/>
      </a:accent4>
      <a:accent5>
        <a:srgbClr val="B32503"/>
      </a:accent5>
      <a:accent6>
        <a:srgbClr val="FFB921"/>
      </a:accent6>
      <a:hlink>
        <a:srgbClr val="555555"/>
      </a:hlink>
      <a:folHlink>
        <a:srgbClr val="999999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Bank Farben">
        <a:dk1>
          <a:srgbClr val="1C356F"/>
        </a:dk1>
        <a:lt1>
          <a:srgbClr val="FFFFFF"/>
        </a:lt1>
        <a:dk2>
          <a:srgbClr val="1C356F"/>
        </a:dk2>
        <a:lt2>
          <a:srgbClr val="E8EBF1"/>
        </a:lt2>
        <a:accent1>
          <a:srgbClr val="EDEBC7"/>
        </a:accent1>
        <a:accent2>
          <a:srgbClr val="FF9900"/>
        </a:accent2>
        <a:accent3>
          <a:srgbClr val="DFD799"/>
        </a:accent3>
        <a:accent4>
          <a:srgbClr val="AC9D65"/>
        </a:accent4>
        <a:accent5>
          <a:srgbClr val="69557D"/>
        </a:accent5>
        <a:accent6>
          <a:srgbClr val="DBCDDC"/>
        </a:accent6>
        <a:hlink>
          <a:srgbClr val="4B7D7D"/>
        </a:hlink>
        <a:folHlink>
          <a:srgbClr val="CFE7E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V03_TIB_PPT_Folienpool_neu_Jan2016_english.pptx" id="{A6CC04FA-859B-4145-9038-3887EBE89A83}" vid="{94C2A781-CA8B-0F4C-B659-EAF99888EEC4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NTTW</Template>
  <TotalTime>0</TotalTime>
  <Words>793</Words>
  <Application>Microsoft Office PowerPoint</Application>
  <PresentationFormat>Bildschirmpräsentation (4:3)</PresentationFormat>
  <Paragraphs>194</Paragraphs>
  <Slides>20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Präsentation NTTW</vt:lpstr>
      <vt:lpstr>Project DELFT Digitizing Ethnological Films -  an Expedition from Analogue to Digital </vt:lpstr>
      <vt:lpstr>DELFT: The Film Collection Institut for Scientific Film IWF </vt:lpstr>
      <vt:lpstr>DELFT: The Ethnological Films of the Encyclopaedia Cinematographica</vt:lpstr>
      <vt:lpstr>DELFT: The Ethnological Films of the Encyclopaedia Cinematographica</vt:lpstr>
      <vt:lpstr>DELFT: Film Stock </vt:lpstr>
      <vt:lpstr>DELFT: Project Goals     </vt:lpstr>
      <vt:lpstr>DELFT: Process    </vt:lpstr>
      <vt:lpstr>Step 1: Film Copy Selection  </vt:lpstr>
      <vt:lpstr>Step 2: Target Formats 16mm Film  </vt:lpstr>
      <vt:lpstr>Step 2: Target Formats Digital Betacam </vt:lpstr>
      <vt:lpstr>Step 3: Digitizing  </vt:lpstr>
      <vt:lpstr>Step 3: Digitizing </vt:lpstr>
      <vt:lpstr>Step 4: Quality Control </vt:lpstr>
      <vt:lpstr>Step 5 Digital Preservation AV Material in the Digital Archive </vt:lpstr>
      <vt:lpstr>DELFT Experiences: Quality …an example: Digitizing 2007   </vt:lpstr>
      <vt:lpstr>DELFT Experiences: Definition of quality     </vt:lpstr>
      <vt:lpstr>DELFT Experiences: Retaining the authenticity of the original  </vt:lpstr>
      <vt:lpstr>DELFT Experiences  </vt:lpstr>
      <vt:lpstr>DELFT Experiences      </vt:lpstr>
      <vt:lpstr>MORE INFORMATION: www.tib.eu  TIB Digital Preservation:  https://www.tib.eu/de/publizieren-archivieren/digitale-langzeitarchivierung/  Project DELFT:  https://projects.tib.eu/delft/ </vt:lpstr>
    </vt:vector>
  </TitlesOfParts>
  <Company>TIB/UB Hannover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DELFT Digitizing ethnological Films –  including three lines</dc:title>
  <dc:creator>Team TIB</dc:creator>
  <dc:description>Folienpool erstellt durch BRAINWORXX GmbH 2014</dc:description>
  <cp:lastModifiedBy>Team TIB</cp:lastModifiedBy>
  <cp:revision>308</cp:revision>
  <cp:lastPrinted>2018-10-23T14:26:04Z</cp:lastPrinted>
  <dcterms:created xsi:type="dcterms:W3CDTF">2018-08-21T13:07:53Z</dcterms:created>
  <dcterms:modified xsi:type="dcterms:W3CDTF">2018-10-30T07:24:26Z</dcterms:modified>
</cp:coreProperties>
</file>